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Roboto"/>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C300887-2EA0-4160-9B89-89997CD48BC9}">
  <a:tblStyle styleId="{FC300887-2EA0-4160-9B89-89997CD48BC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Robot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10c0ece70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10c0ece70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applied operator returns true if there is an intersection between the extrusion body and the target object. For the relaxed version it is sufficient if parts of the target object intersect the extrusion body, for the strict version the target object has to be completely within the extrusion body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f43c4539f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f43c4539f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f43c4539f4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f43c4539f4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f43c4539f4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f43c4539f4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screenshot shows all the beams that touch the blue slab. </a:t>
            </a:r>
            <a:br>
              <a:rPr lang="en"/>
            </a:br>
            <a:r>
              <a:rPr lang="en"/>
              <a:t>The second screenshot shows all buildings that are above the subway.</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b64575e709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b64575e709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b64575e709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b64575e709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b64575e709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b64575e709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b64575e709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b64575e709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b64575e709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b64575e709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b64575e709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b64575e709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10c0ece70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10c0ece70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metric (closerThan)</a:t>
            </a:r>
            <a:endParaRPr/>
          </a:p>
          <a:p>
            <a:pPr indent="0" lvl="0" marL="0" rtl="0" algn="l">
              <a:spcBef>
                <a:spcPts val="0"/>
              </a:spcBef>
              <a:spcAft>
                <a:spcPts val="0"/>
              </a:spcAft>
              <a:buNone/>
            </a:pPr>
            <a:r>
              <a:rPr lang="en"/>
              <a:t>directional (above)</a:t>
            </a:r>
            <a:endParaRPr/>
          </a:p>
          <a:p>
            <a:pPr indent="0" lvl="0" marL="0" rtl="0" algn="l">
              <a:spcBef>
                <a:spcPts val="0"/>
              </a:spcBef>
              <a:spcAft>
                <a:spcPts val="0"/>
              </a:spcAft>
              <a:buNone/>
            </a:pPr>
            <a:r>
              <a:rPr lang="en"/>
              <a:t>Topological (touch, within)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b64575e709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b64575e709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b64575e709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b64575e709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b64575e709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b64575e709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10c0ece70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10c0ece70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metric (closerThan)</a:t>
            </a:r>
            <a:endParaRPr/>
          </a:p>
          <a:p>
            <a:pPr indent="0" lvl="0" marL="0" rtl="0" algn="l">
              <a:spcBef>
                <a:spcPts val="0"/>
              </a:spcBef>
              <a:spcAft>
                <a:spcPts val="0"/>
              </a:spcAft>
              <a:buNone/>
            </a:pPr>
            <a:r>
              <a:rPr lang="en"/>
              <a:t>directional (above)</a:t>
            </a:r>
            <a:endParaRPr/>
          </a:p>
          <a:p>
            <a:pPr indent="0" lvl="0" marL="0" rtl="0" algn="l">
              <a:spcBef>
                <a:spcPts val="0"/>
              </a:spcBef>
              <a:spcAft>
                <a:spcPts val="0"/>
              </a:spcAft>
              <a:buNone/>
            </a:pPr>
            <a:r>
              <a:rPr lang="en"/>
              <a:t>Topological (touch, within)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10c0ece704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10c0ece704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metric (closerThan)</a:t>
            </a:r>
            <a:endParaRPr/>
          </a:p>
          <a:p>
            <a:pPr indent="0" lvl="0" marL="0" rtl="0" algn="l">
              <a:spcBef>
                <a:spcPts val="0"/>
              </a:spcBef>
              <a:spcAft>
                <a:spcPts val="0"/>
              </a:spcAft>
              <a:buNone/>
            </a:pPr>
            <a:r>
              <a:rPr lang="en"/>
              <a:t>directional (above)</a:t>
            </a:r>
            <a:endParaRPr/>
          </a:p>
          <a:p>
            <a:pPr indent="0" lvl="0" marL="0" rtl="0" algn="l">
              <a:spcBef>
                <a:spcPts val="0"/>
              </a:spcBef>
              <a:spcAft>
                <a:spcPts val="0"/>
              </a:spcAft>
              <a:buNone/>
            </a:pPr>
            <a:r>
              <a:rPr lang="en"/>
              <a:t>Topological (touch, within)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10c0ece70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10c0ece70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metric (closerThan)</a:t>
            </a:r>
            <a:endParaRPr/>
          </a:p>
          <a:p>
            <a:pPr indent="0" lvl="0" marL="0" rtl="0" algn="l">
              <a:spcBef>
                <a:spcPts val="0"/>
              </a:spcBef>
              <a:spcAft>
                <a:spcPts val="0"/>
              </a:spcAft>
              <a:buNone/>
            </a:pPr>
            <a:r>
              <a:rPr lang="en"/>
              <a:t>directional (above)</a:t>
            </a:r>
            <a:endParaRPr/>
          </a:p>
          <a:p>
            <a:pPr indent="0" lvl="0" marL="0" rtl="0" algn="l">
              <a:spcBef>
                <a:spcPts val="0"/>
              </a:spcBef>
              <a:spcAft>
                <a:spcPts val="0"/>
              </a:spcAft>
              <a:buNone/>
            </a:pPr>
            <a:r>
              <a:rPr lang="en"/>
              <a:t>Topological (touch, within)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b64575e709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b64575e709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10c0ece70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10c0ece70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b64575e709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b64575e709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Relies on spatial algebra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b64575e709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b64575e709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applied operator returns true if there is an intersection between the extrusion body and the target object. For the relaxed version it is sufficient if parts of the target object intersect the extrusion body, for the strict version the target object has to be completely within the extrusion body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 Id="rId4" Type="http://schemas.openxmlformats.org/officeDocument/2006/relationships/image" Target="../media/image1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hyperlink" Target="https://www.isprs.org/proceedings/xxxviii/4-w15/Paper_ISPRS/Oral/4_3DGeoInfo2010_130_Borrmann_GIS-BIM-GIS.pdf" TargetMode="External"/><Relationship Id="rId4" Type="http://schemas.openxmlformats.org/officeDocument/2006/relationships/hyperlink" Target="https://www.mdpi.com/2220-9964/8/8/329" TargetMode="External"/><Relationship Id="rId5" Type="http://schemas.openxmlformats.org/officeDocument/2006/relationships/hyperlink" Target="https://www.mdpi.com/2220-9964/9/2/95"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6.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10.png"/><Relationship Id="rId7" Type="http://schemas.openxmlformats.org/officeDocument/2006/relationships/image" Target="../media/image13.png"/><Relationship Id="rId8"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A Spatial Query Language for 3D Building Models and 3D City Models</a:t>
            </a:r>
            <a:endParaRPr/>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Agnes, Fahad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Half-space model</a:t>
            </a:r>
            <a:endParaRPr/>
          </a:p>
        </p:txBody>
      </p:sp>
      <p:sp>
        <p:nvSpPr>
          <p:cNvPr id="157" name="Google Shape;157;p2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8" name="Google Shape;158;p22"/>
          <p:cNvPicPr preferRelativeResize="0"/>
          <p:nvPr/>
        </p:nvPicPr>
        <p:blipFill>
          <a:blip r:embed="rId3">
            <a:alphaModFix/>
          </a:blip>
          <a:stretch>
            <a:fillRect/>
          </a:stretch>
        </p:blipFill>
        <p:spPr>
          <a:xfrm>
            <a:off x="1809175" y="1132800"/>
            <a:ext cx="4754901" cy="34360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3"/>
          <p:cNvSpPr txBox="1"/>
          <p:nvPr>
            <p:ph type="title"/>
          </p:nvPr>
        </p:nvSpPr>
        <p:spPr>
          <a:xfrm>
            <a:off x="3879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Sample Query 1</a:t>
            </a:r>
            <a:endParaRPr/>
          </a:p>
        </p:txBody>
      </p:sp>
      <p:sp>
        <p:nvSpPr>
          <p:cNvPr id="164" name="Google Shape;164;p2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5" name="Google Shape;165;p23"/>
          <p:cNvPicPr preferRelativeResize="0"/>
          <p:nvPr/>
        </p:nvPicPr>
        <p:blipFill>
          <a:blip r:embed="rId3">
            <a:alphaModFix/>
          </a:blip>
          <a:stretch>
            <a:fillRect/>
          </a:stretch>
        </p:blipFill>
        <p:spPr>
          <a:xfrm>
            <a:off x="311700" y="1229877"/>
            <a:ext cx="4438475" cy="1160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Sample Query 2</a:t>
            </a:r>
            <a:endParaRPr/>
          </a:p>
        </p:txBody>
      </p:sp>
      <p:sp>
        <p:nvSpPr>
          <p:cNvPr id="171" name="Google Shape;171;p2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2" name="Google Shape;172;p24"/>
          <p:cNvPicPr preferRelativeResize="0"/>
          <p:nvPr/>
        </p:nvPicPr>
        <p:blipFill>
          <a:blip r:embed="rId3">
            <a:alphaModFix/>
          </a:blip>
          <a:stretch>
            <a:fillRect/>
          </a:stretch>
        </p:blipFill>
        <p:spPr>
          <a:xfrm>
            <a:off x="311688" y="1284575"/>
            <a:ext cx="3819525" cy="990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Screenshots of Prototype</a:t>
            </a:r>
            <a:endParaRPr/>
          </a:p>
        </p:txBody>
      </p:sp>
      <p:sp>
        <p:nvSpPr>
          <p:cNvPr id="178" name="Google Shape;178;p2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9" name="Google Shape;179;p25"/>
          <p:cNvPicPr preferRelativeResize="0"/>
          <p:nvPr/>
        </p:nvPicPr>
        <p:blipFill>
          <a:blip r:embed="rId3">
            <a:alphaModFix/>
          </a:blip>
          <a:stretch>
            <a:fillRect/>
          </a:stretch>
        </p:blipFill>
        <p:spPr>
          <a:xfrm>
            <a:off x="311700" y="1260450"/>
            <a:ext cx="3181825" cy="2205075"/>
          </a:xfrm>
          <a:prstGeom prst="rect">
            <a:avLst/>
          </a:prstGeom>
          <a:noFill/>
          <a:ln>
            <a:noFill/>
          </a:ln>
        </p:spPr>
      </p:pic>
      <p:pic>
        <p:nvPicPr>
          <p:cNvPr id="180" name="Google Shape;180;p25"/>
          <p:cNvPicPr preferRelativeResize="0"/>
          <p:nvPr/>
        </p:nvPicPr>
        <p:blipFill>
          <a:blip r:embed="rId4">
            <a:alphaModFix/>
          </a:blip>
          <a:stretch>
            <a:fillRect/>
          </a:stretch>
        </p:blipFill>
        <p:spPr>
          <a:xfrm>
            <a:off x="3979599" y="1260450"/>
            <a:ext cx="3857775" cy="21026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Expanded</a:t>
            </a:r>
            <a:r>
              <a:rPr lang="en"/>
              <a:t> Works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lnSpc>
                <a:spcPct val="123000"/>
              </a:lnSpc>
              <a:spcBef>
                <a:spcPts val="0"/>
              </a:spcBef>
              <a:spcAft>
                <a:spcPts val="0"/>
              </a:spcAft>
              <a:buNone/>
            </a:pPr>
            <a:r>
              <a:rPr b="1" lang="en" sz="3450">
                <a:solidFill>
                  <a:srgbClr val="000000"/>
                </a:solidFill>
                <a:highlight>
                  <a:srgbClr val="FFFFFF"/>
                </a:highlight>
                <a:latin typeface="Arial"/>
                <a:ea typeface="Arial"/>
                <a:cs typeface="Arial"/>
                <a:sym typeface="Arial"/>
              </a:rPr>
              <a:t>Querying 3D Cadastral Information from BIM Models</a:t>
            </a:r>
            <a:endParaRPr b="1" sz="3450">
              <a:solidFill>
                <a:srgbClr val="000000"/>
              </a:solidFill>
              <a:highlight>
                <a:srgbClr val="FFFFFF"/>
              </a:highlight>
              <a:latin typeface="Arial"/>
              <a:ea typeface="Arial"/>
              <a:cs typeface="Arial"/>
              <a:sym typeface="Arial"/>
            </a:endParaRPr>
          </a:p>
        </p:txBody>
      </p:sp>
      <p:sp>
        <p:nvSpPr>
          <p:cNvPr id="191" name="Google Shape;191;p27"/>
          <p:cNvSpPr txBox="1"/>
          <p:nvPr>
            <p:ph idx="1" type="body"/>
          </p:nvPr>
        </p:nvSpPr>
        <p:spPr>
          <a:xfrm>
            <a:off x="311700" y="1667350"/>
            <a:ext cx="8520600" cy="290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BIM: building information modeling</a:t>
            </a:r>
            <a:endParaRPr/>
          </a:p>
          <a:p>
            <a:pPr indent="0" lvl="0" marL="0" rtl="0" algn="l">
              <a:spcBef>
                <a:spcPts val="1200"/>
              </a:spcBef>
              <a:spcAft>
                <a:spcPts val="1200"/>
              </a:spcAft>
              <a:buNone/>
            </a:pPr>
            <a:r>
              <a:rPr lang="en"/>
              <a:t>Paper aims to develop BIM-based queries for interrogating questions about the legal ownership of properties inside multistorey buildings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Example: retrieve the legal space of the apartment unit 306</a:t>
            </a:r>
            <a:endParaRPr/>
          </a:p>
        </p:txBody>
      </p:sp>
      <p:sp>
        <p:nvSpPr>
          <p:cNvPr id="197" name="Google Shape;197;p2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8" name="Google Shape;198;p28"/>
          <p:cNvPicPr preferRelativeResize="0"/>
          <p:nvPr/>
        </p:nvPicPr>
        <p:blipFill>
          <a:blip r:embed="rId3">
            <a:alphaModFix/>
          </a:blip>
          <a:stretch>
            <a:fillRect/>
          </a:stretch>
        </p:blipFill>
        <p:spPr>
          <a:xfrm>
            <a:off x="311700" y="1754950"/>
            <a:ext cx="3695700" cy="25336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 of example</a:t>
            </a:r>
            <a:endParaRPr/>
          </a:p>
        </p:txBody>
      </p:sp>
      <p:sp>
        <p:nvSpPr>
          <p:cNvPr id="204" name="Google Shape;204;p2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5" name="Google Shape;205;p29"/>
          <p:cNvPicPr preferRelativeResize="0"/>
          <p:nvPr/>
        </p:nvPicPr>
        <p:blipFill>
          <a:blip r:embed="rId3">
            <a:alphaModFix/>
          </a:blip>
          <a:stretch>
            <a:fillRect/>
          </a:stretch>
        </p:blipFill>
        <p:spPr>
          <a:xfrm>
            <a:off x="311700" y="1229875"/>
            <a:ext cx="6849423" cy="30969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legal spaces defining a common property zone in the BIM model</a:t>
            </a:r>
            <a:endParaRPr/>
          </a:p>
        </p:txBody>
      </p:sp>
      <p:sp>
        <p:nvSpPr>
          <p:cNvPr id="211" name="Google Shape;211;p3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2" name="Google Shape;212;p30"/>
          <p:cNvPicPr preferRelativeResize="0"/>
          <p:nvPr/>
        </p:nvPicPr>
        <p:blipFill>
          <a:blip r:embed="rId3">
            <a:alphaModFix/>
          </a:blip>
          <a:stretch>
            <a:fillRect/>
          </a:stretch>
        </p:blipFill>
        <p:spPr>
          <a:xfrm>
            <a:off x="456026" y="1350200"/>
            <a:ext cx="4025250" cy="36861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 of example</a:t>
            </a:r>
            <a:endParaRPr/>
          </a:p>
        </p:txBody>
      </p:sp>
      <p:sp>
        <p:nvSpPr>
          <p:cNvPr id="218" name="Google Shape;218;p3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9" name="Google Shape;219;p31"/>
          <p:cNvPicPr preferRelativeResize="0"/>
          <p:nvPr/>
        </p:nvPicPr>
        <p:blipFill>
          <a:blip r:embed="rId3">
            <a:alphaModFix/>
          </a:blip>
          <a:stretch>
            <a:fillRect/>
          </a:stretch>
        </p:blipFill>
        <p:spPr>
          <a:xfrm>
            <a:off x="377450" y="1284724"/>
            <a:ext cx="7232799" cy="28641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GIS and BIM</a:t>
            </a:r>
            <a:endParaRPr/>
          </a:p>
        </p:txBody>
      </p:sp>
      <p:sp>
        <p:nvSpPr>
          <p:cNvPr id="92" name="Google Shape;92;p1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914400" rtl="0" algn="l">
              <a:spcBef>
                <a:spcPts val="0"/>
              </a:spcBef>
              <a:spcAft>
                <a:spcPts val="1200"/>
              </a:spcAft>
              <a:buNone/>
            </a:pPr>
            <a:r>
              <a:t/>
            </a:r>
            <a:endParaRPr/>
          </a:p>
        </p:txBody>
      </p:sp>
      <p:pic>
        <p:nvPicPr>
          <p:cNvPr id="93" name="Google Shape;93;p14"/>
          <p:cNvPicPr preferRelativeResize="0"/>
          <p:nvPr/>
        </p:nvPicPr>
        <p:blipFill>
          <a:blip r:embed="rId3">
            <a:alphaModFix/>
          </a:blip>
          <a:stretch>
            <a:fillRect/>
          </a:stretch>
        </p:blipFill>
        <p:spPr>
          <a:xfrm>
            <a:off x="4876100" y="1790675"/>
            <a:ext cx="4133584" cy="2583475"/>
          </a:xfrm>
          <a:prstGeom prst="rect">
            <a:avLst/>
          </a:prstGeom>
          <a:noFill/>
          <a:ln>
            <a:noFill/>
          </a:ln>
        </p:spPr>
      </p:pic>
      <p:pic>
        <p:nvPicPr>
          <p:cNvPr id="94" name="Google Shape;94;p14"/>
          <p:cNvPicPr preferRelativeResize="0"/>
          <p:nvPr/>
        </p:nvPicPr>
        <p:blipFill>
          <a:blip r:embed="rId4">
            <a:alphaModFix/>
          </a:blip>
          <a:stretch>
            <a:fillRect/>
          </a:stretch>
        </p:blipFill>
        <p:spPr>
          <a:xfrm>
            <a:off x="311700" y="1790675"/>
            <a:ext cx="4495326" cy="25834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2"/>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lnSpc>
                <a:spcPct val="123000"/>
              </a:lnSpc>
              <a:spcBef>
                <a:spcPts val="0"/>
              </a:spcBef>
              <a:spcAft>
                <a:spcPts val="0"/>
              </a:spcAft>
              <a:buNone/>
            </a:pPr>
            <a:r>
              <a:rPr b="1" lang="en" sz="3450">
                <a:solidFill>
                  <a:srgbClr val="000000"/>
                </a:solidFill>
                <a:highlight>
                  <a:srgbClr val="FFFFFF"/>
                </a:highlight>
                <a:latin typeface="Arial"/>
                <a:ea typeface="Arial"/>
                <a:cs typeface="Arial"/>
                <a:sym typeface="Arial"/>
              </a:rPr>
              <a:t>Geospatial Data Management Research</a:t>
            </a:r>
            <a:endParaRPr b="1" sz="3450">
              <a:solidFill>
                <a:srgbClr val="000000"/>
              </a:solidFill>
              <a:highlight>
                <a:srgbClr val="FFFFFF"/>
              </a:highlight>
              <a:latin typeface="Arial"/>
              <a:ea typeface="Arial"/>
              <a:cs typeface="Arial"/>
              <a:sym typeface="Arial"/>
            </a:endParaRPr>
          </a:p>
          <a:p>
            <a:pPr indent="0" lvl="0" marL="0" rtl="0" algn="l">
              <a:spcBef>
                <a:spcPts val="0"/>
              </a:spcBef>
              <a:spcAft>
                <a:spcPts val="0"/>
              </a:spcAft>
              <a:buNone/>
            </a:pPr>
            <a:r>
              <a:t/>
            </a:r>
            <a:endParaRPr/>
          </a:p>
        </p:txBody>
      </p:sp>
      <p:sp>
        <p:nvSpPr>
          <p:cNvPr id="225" name="Google Shape;225;p32"/>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five milestones of geospatial data management research are presented that were achieved during the last decade</a:t>
            </a:r>
            <a:endParaRPr/>
          </a:p>
          <a:p>
            <a:pPr indent="-342900" lvl="0" marL="457200" rtl="0" algn="l">
              <a:spcBef>
                <a:spcPts val="1200"/>
              </a:spcBef>
              <a:spcAft>
                <a:spcPts val="0"/>
              </a:spcAft>
              <a:buSzPts val="1800"/>
              <a:buAutoNum type="arabicParenR"/>
            </a:pPr>
            <a:r>
              <a:rPr lang="en"/>
              <a:t>Advancing GIS/BIM Integration at Data, Process, and Application Levels</a:t>
            </a:r>
            <a:endParaRPr/>
          </a:p>
          <a:p>
            <a:pPr indent="-342900" lvl="0" marL="457200" rtl="0" algn="l">
              <a:spcBef>
                <a:spcPts val="0"/>
              </a:spcBef>
              <a:spcAft>
                <a:spcPts val="0"/>
              </a:spcAft>
              <a:buSzPts val="1800"/>
              <a:buAutoNum type="arabicParenR"/>
            </a:pPr>
            <a:r>
              <a:rPr lang="en"/>
              <a:t>Advancing Topology as a Key Concept for Geospatial Data Management</a:t>
            </a:r>
            <a:endParaRPr/>
          </a:p>
          <a:p>
            <a:pPr indent="-342900" lvl="0" marL="457200" rtl="0" algn="l">
              <a:spcBef>
                <a:spcPts val="0"/>
              </a:spcBef>
              <a:spcAft>
                <a:spcPts val="0"/>
              </a:spcAft>
              <a:buSzPts val="1800"/>
              <a:buAutoNum type="arabicParenR"/>
            </a:pPr>
            <a:r>
              <a:rPr lang="en"/>
              <a:t>Advancing 3D/4D Geospatial Data Management</a:t>
            </a:r>
            <a:endParaRPr/>
          </a:p>
          <a:p>
            <a:pPr indent="-342900" lvl="0" marL="457200" rtl="0" algn="l">
              <a:spcBef>
                <a:spcPts val="0"/>
              </a:spcBef>
              <a:spcAft>
                <a:spcPts val="0"/>
              </a:spcAft>
              <a:buSzPts val="1800"/>
              <a:buAutoNum type="arabicParenR"/>
            </a:pPr>
            <a:r>
              <a:rPr lang="en"/>
              <a:t>Modelling and Visualization of Massive Geospatial Features on Web Platforms</a:t>
            </a:r>
            <a:endParaRPr/>
          </a:p>
          <a:p>
            <a:pPr indent="-342900" lvl="0" marL="457200" rtl="0" algn="l">
              <a:spcBef>
                <a:spcPts val="0"/>
              </a:spcBef>
              <a:spcAft>
                <a:spcPts val="0"/>
              </a:spcAft>
              <a:buSzPts val="1800"/>
              <a:buAutoNum type="arabicParenR"/>
            </a:pPr>
            <a:r>
              <a:rPr lang="en"/>
              <a:t>Extensive Use of Geosensor Data Sources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Directions	</a:t>
            </a:r>
            <a:endParaRPr/>
          </a:p>
        </p:txBody>
      </p:sp>
      <p:sp>
        <p:nvSpPr>
          <p:cNvPr id="231" name="Google Shape;231;p33"/>
          <p:cNvSpPr txBox="1"/>
          <p:nvPr>
            <p:ph idx="1" type="body"/>
          </p:nvPr>
        </p:nvSpPr>
        <p:spPr>
          <a:xfrm>
            <a:off x="311700" y="1229875"/>
            <a:ext cx="8520600" cy="33390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GeoSpatial Data Science : process </a:t>
            </a:r>
            <a:r>
              <a:rPr lang="en"/>
              <a:t>geospatial</a:t>
            </a:r>
            <a:r>
              <a:rPr lang="en"/>
              <a:t> data quickly and generate added value, need CityGML for city </a:t>
            </a:r>
            <a:r>
              <a:rPr lang="en"/>
              <a:t>models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Database Support for GeoSpatial Data Analysis: consider use of AI/ML, how to integrate  geospatial-, spatio-temporal methods into new systems</a:t>
            </a:r>
            <a:endParaRPr/>
          </a:p>
          <a:p>
            <a:pPr indent="-334327" lvl="0" marL="457200" rtl="0" algn="l">
              <a:spcBef>
                <a:spcPts val="1200"/>
              </a:spcBef>
              <a:spcAft>
                <a:spcPts val="0"/>
              </a:spcAft>
              <a:buSzPct val="100000"/>
              <a:buChar char="-"/>
            </a:pPr>
            <a:r>
              <a:rPr lang="en"/>
              <a:t>geoAI methods will be used for geospatial data cleansing, to detect and learn errors in geospatial data sets</a:t>
            </a:r>
            <a:endParaRPr/>
          </a:p>
          <a:p>
            <a:pPr indent="-334327" lvl="0" marL="457200" rtl="0" algn="l">
              <a:spcBef>
                <a:spcPts val="0"/>
              </a:spcBef>
              <a:spcAft>
                <a:spcPts val="0"/>
              </a:spcAft>
              <a:buSzPct val="100000"/>
              <a:buChar char="-"/>
            </a:pPr>
            <a:r>
              <a:rPr lang="en"/>
              <a:t>tools will be supported by geospatial data management systems that split the data into geospatial or spatio-temporal partitions to organize parallel database accesses</a:t>
            </a:r>
            <a:endParaRPr/>
          </a:p>
          <a:p>
            <a:pPr indent="0" lvl="0" marL="0" rtl="0" algn="l">
              <a:spcBef>
                <a:spcPts val="1200"/>
              </a:spcBef>
              <a:spcAft>
                <a:spcPts val="12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4"/>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237" name="Google Shape;237;p34"/>
          <p:cNvSpPr txBox="1"/>
          <p:nvPr>
            <p:ph idx="1" type="body"/>
          </p:nvPr>
        </p:nvSpPr>
        <p:spPr>
          <a:xfrm>
            <a:off x="387900" y="1465800"/>
            <a:ext cx="7159200" cy="31032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AutoNum type="arabicPeriod"/>
            </a:pPr>
            <a:r>
              <a:rPr lang="en" sz="1100" u="sng">
                <a:solidFill>
                  <a:schemeClr val="hlink"/>
                </a:solidFill>
                <a:latin typeface="Arial"/>
                <a:ea typeface="Arial"/>
                <a:cs typeface="Arial"/>
                <a:sym typeface="Arial"/>
                <a:hlinkClick r:id="rId3"/>
              </a:rPr>
              <a:t>130_1_3DGeoInfo_borrmann_final (isprs.org)</a:t>
            </a:r>
            <a:endParaRPr/>
          </a:p>
          <a:p>
            <a:pPr indent="-304800" lvl="0" marL="457200" rtl="0" algn="l">
              <a:spcBef>
                <a:spcPts val="0"/>
              </a:spcBef>
              <a:spcAft>
                <a:spcPts val="0"/>
              </a:spcAft>
              <a:buSzPts val="1200"/>
              <a:buAutoNum type="arabicPeriod"/>
            </a:pPr>
            <a:r>
              <a:rPr lang="en" sz="1100" u="sng">
                <a:solidFill>
                  <a:schemeClr val="hlink"/>
                </a:solidFill>
                <a:latin typeface="Arial"/>
                <a:ea typeface="Arial"/>
                <a:cs typeface="Arial"/>
                <a:sym typeface="Arial"/>
                <a:hlinkClick r:id="rId4"/>
              </a:rPr>
              <a:t>IJGI | Free Full-Text | Querying 3D Cadastral Information from BIM Models (mdpi.com)</a:t>
            </a:r>
            <a:endParaRPr/>
          </a:p>
          <a:p>
            <a:pPr indent="-304800" lvl="0" marL="457200" rtl="0" algn="l">
              <a:spcBef>
                <a:spcPts val="0"/>
              </a:spcBef>
              <a:spcAft>
                <a:spcPts val="0"/>
              </a:spcAft>
              <a:buSzPts val="1200"/>
              <a:buAutoNum type="arabicPeriod"/>
            </a:pPr>
            <a:r>
              <a:rPr lang="en" sz="1100" u="sng">
                <a:solidFill>
                  <a:schemeClr val="hlink"/>
                </a:solidFill>
                <a:latin typeface="Arial"/>
                <a:ea typeface="Arial"/>
                <a:cs typeface="Arial"/>
                <a:sym typeface="Arial"/>
                <a:hlinkClick r:id="rId5"/>
              </a:rPr>
              <a:t>IJGI | Free Full-Text | Geospatial Data Management Research: Progress and Future Directions (mdpi.com)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Motivation</a:t>
            </a:r>
            <a:endParaRPr/>
          </a:p>
        </p:txBody>
      </p:sp>
      <p:sp>
        <p:nvSpPr>
          <p:cNvPr id="100" name="Google Shape;100;p1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Existing query languages for BIM only performed alphanumeric comparisons on individual attributes of the object-oriented mode. </a:t>
            </a:r>
            <a:endParaRPr/>
          </a:p>
          <a:p>
            <a:pPr indent="-342900" lvl="0" marL="457200" rtl="0" algn="l">
              <a:spcBef>
                <a:spcPts val="0"/>
              </a:spcBef>
              <a:spcAft>
                <a:spcPts val="0"/>
              </a:spcAft>
              <a:buSzPts val="1800"/>
              <a:buChar char="●"/>
            </a:pPr>
            <a:r>
              <a:rPr lang="en"/>
              <a:t>To compare qualitative spatial relations, the author applied GIS concepts on the BIM domain</a:t>
            </a:r>
            <a:endParaRPr/>
          </a:p>
        </p:txBody>
      </p:sp>
      <p:pic>
        <p:nvPicPr>
          <p:cNvPr id="101" name="Google Shape;101;p15"/>
          <p:cNvPicPr preferRelativeResize="0"/>
          <p:nvPr/>
        </p:nvPicPr>
        <p:blipFill>
          <a:blip r:embed="rId3">
            <a:alphaModFix/>
          </a:blip>
          <a:stretch>
            <a:fillRect/>
          </a:stretch>
        </p:blipFill>
        <p:spPr>
          <a:xfrm>
            <a:off x="4723000" y="3168375"/>
            <a:ext cx="2484170" cy="1552600"/>
          </a:xfrm>
          <a:prstGeom prst="rect">
            <a:avLst/>
          </a:prstGeom>
          <a:noFill/>
          <a:ln>
            <a:noFill/>
          </a:ln>
        </p:spPr>
      </p:pic>
      <p:pic>
        <p:nvPicPr>
          <p:cNvPr id="102" name="Google Shape;102;p15"/>
          <p:cNvPicPr preferRelativeResize="0"/>
          <p:nvPr/>
        </p:nvPicPr>
        <p:blipFill>
          <a:blip r:embed="rId4">
            <a:alphaModFix/>
          </a:blip>
          <a:stretch>
            <a:fillRect/>
          </a:stretch>
        </p:blipFill>
        <p:spPr>
          <a:xfrm>
            <a:off x="526000" y="3168375"/>
            <a:ext cx="2701575" cy="1552599"/>
          </a:xfrm>
          <a:prstGeom prst="rect">
            <a:avLst/>
          </a:prstGeom>
          <a:noFill/>
          <a:ln>
            <a:noFill/>
          </a:ln>
        </p:spPr>
      </p:pic>
      <p:pic>
        <p:nvPicPr>
          <p:cNvPr id="103" name="Google Shape;103;p15"/>
          <p:cNvPicPr preferRelativeResize="0"/>
          <p:nvPr/>
        </p:nvPicPr>
        <p:blipFill>
          <a:blip r:embed="rId5">
            <a:alphaModFix/>
          </a:blip>
          <a:stretch>
            <a:fillRect/>
          </a:stretch>
        </p:blipFill>
        <p:spPr>
          <a:xfrm>
            <a:off x="3227575" y="3168375"/>
            <a:ext cx="1552600" cy="1552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109" name="Google Shape;109;p1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0" name="Google Shape;110;p16"/>
          <p:cNvPicPr preferRelativeResize="0"/>
          <p:nvPr/>
        </p:nvPicPr>
        <p:blipFill>
          <a:blip r:embed="rId3">
            <a:alphaModFix/>
          </a:blip>
          <a:stretch>
            <a:fillRect/>
          </a:stretch>
        </p:blipFill>
        <p:spPr>
          <a:xfrm>
            <a:off x="474950" y="2170288"/>
            <a:ext cx="1663428" cy="955974"/>
          </a:xfrm>
          <a:prstGeom prst="rect">
            <a:avLst/>
          </a:prstGeom>
          <a:noFill/>
          <a:ln>
            <a:noFill/>
          </a:ln>
        </p:spPr>
      </p:pic>
      <p:pic>
        <p:nvPicPr>
          <p:cNvPr id="111" name="Google Shape;111;p16"/>
          <p:cNvPicPr preferRelativeResize="0"/>
          <p:nvPr/>
        </p:nvPicPr>
        <p:blipFill>
          <a:blip r:embed="rId4">
            <a:alphaModFix/>
          </a:blip>
          <a:stretch>
            <a:fillRect/>
          </a:stretch>
        </p:blipFill>
        <p:spPr>
          <a:xfrm>
            <a:off x="2376988" y="2328500"/>
            <a:ext cx="955950" cy="955950"/>
          </a:xfrm>
          <a:prstGeom prst="rect">
            <a:avLst/>
          </a:prstGeom>
          <a:noFill/>
          <a:ln>
            <a:noFill/>
          </a:ln>
        </p:spPr>
      </p:pic>
      <p:pic>
        <p:nvPicPr>
          <p:cNvPr id="112" name="Google Shape;112;p16"/>
          <p:cNvPicPr preferRelativeResize="0"/>
          <p:nvPr/>
        </p:nvPicPr>
        <p:blipFill>
          <a:blip r:embed="rId5">
            <a:alphaModFix/>
          </a:blip>
          <a:stretch>
            <a:fillRect/>
          </a:stretch>
        </p:blipFill>
        <p:spPr>
          <a:xfrm>
            <a:off x="5378200" y="2328500"/>
            <a:ext cx="955950" cy="955950"/>
          </a:xfrm>
          <a:prstGeom prst="rect">
            <a:avLst/>
          </a:prstGeom>
          <a:noFill/>
          <a:ln>
            <a:noFill/>
          </a:ln>
        </p:spPr>
      </p:pic>
      <p:pic>
        <p:nvPicPr>
          <p:cNvPr id="113" name="Google Shape;113;p16"/>
          <p:cNvPicPr preferRelativeResize="0"/>
          <p:nvPr/>
        </p:nvPicPr>
        <p:blipFill>
          <a:blip r:embed="rId6">
            <a:alphaModFix/>
          </a:blip>
          <a:stretch>
            <a:fillRect/>
          </a:stretch>
        </p:blipFill>
        <p:spPr>
          <a:xfrm>
            <a:off x="6477350" y="2105400"/>
            <a:ext cx="2269477" cy="1314074"/>
          </a:xfrm>
          <a:prstGeom prst="rect">
            <a:avLst/>
          </a:prstGeom>
          <a:noFill/>
          <a:ln>
            <a:noFill/>
          </a:ln>
        </p:spPr>
      </p:pic>
      <p:pic>
        <p:nvPicPr>
          <p:cNvPr id="114" name="Google Shape;114;p16"/>
          <p:cNvPicPr preferRelativeResize="0"/>
          <p:nvPr/>
        </p:nvPicPr>
        <p:blipFill>
          <a:blip r:embed="rId7">
            <a:alphaModFix/>
          </a:blip>
          <a:stretch>
            <a:fillRect/>
          </a:stretch>
        </p:blipFill>
        <p:spPr>
          <a:xfrm>
            <a:off x="3516075" y="1527400"/>
            <a:ext cx="1774400" cy="1109000"/>
          </a:xfrm>
          <a:prstGeom prst="rect">
            <a:avLst/>
          </a:prstGeom>
          <a:noFill/>
          <a:ln>
            <a:noFill/>
          </a:ln>
        </p:spPr>
      </p:pic>
      <p:sp>
        <p:nvSpPr>
          <p:cNvPr id="115" name="Google Shape;115;p16"/>
          <p:cNvSpPr txBox="1"/>
          <p:nvPr/>
        </p:nvSpPr>
        <p:spPr>
          <a:xfrm>
            <a:off x="3571513" y="3588175"/>
            <a:ext cx="1663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116" name="Google Shape;116;p16"/>
          <p:cNvPicPr preferRelativeResize="0"/>
          <p:nvPr/>
        </p:nvPicPr>
        <p:blipFill>
          <a:blip r:embed="rId8">
            <a:alphaModFix/>
          </a:blip>
          <a:stretch>
            <a:fillRect/>
          </a:stretch>
        </p:blipFill>
        <p:spPr>
          <a:xfrm>
            <a:off x="3571565" y="2844250"/>
            <a:ext cx="1663425" cy="124756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new SQL?</a:t>
            </a:r>
            <a:endParaRPr/>
          </a:p>
        </p:txBody>
      </p:sp>
      <p:sp>
        <p:nvSpPr>
          <p:cNvPr id="122" name="Google Shape;122;p1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Spatial Query Language for 3D building and 3D city models </a:t>
            </a:r>
            <a:endParaRPr/>
          </a:p>
          <a:p>
            <a:pPr indent="-342900" lvl="0" marL="457200" rtl="0" algn="l">
              <a:spcBef>
                <a:spcPts val="0"/>
              </a:spcBef>
              <a:spcAft>
                <a:spcPts val="0"/>
              </a:spcAft>
              <a:buSzPts val="1800"/>
              <a:buChar char="-"/>
            </a:pPr>
            <a:r>
              <a:rPr lang="en"/>
              <a:t>Language provides metric, directional, and topological operators in SQL statements </a:t>
            </a:r>
            <a:endParaRPr b="1">
              <a:solidFill>
                <a:srgbClr val="FF9900"/>
              </a:solidFill>
            </a:endParaRPr>
          </a:p>
        </p:txBody>
      </p:sp>
      <p:graphicFrame>
        <p:nvGraphicFramePr>
          <p:cNvPr id="123" name="Google Shape;123;p17"/>
          <p:cNvGraphicFramePr/>
          <p:nvPr/>
        </p:nvGraphicFramePr>
        <p:xfrm>
          <a:off x="850450" y="2707800"/>
          <a:ext cx="3000000" cy="3000000"/>
        </p:xfrm>
        <a:graphic>
          <a:graphicData uri="http://schemas.openxmlformats.org/drawingml/2006/table">
            <a:tbl>
              <a:tblPr>
                <a:noFill/>
                <a:tableStyleId>{FC300887-2EA0-4160-9B89-89997CD48BC9}</a:tableStyleId>
              </a:tblPr>
              <a:tblGrid>
                <a:gridCol w="1382275"/>
                <a:gridCol w="1443475"/>
                <a:gridCol w="1759850"/>
              </a:tblGrid>
              <a:tr h="381000">
                <a:tc>
                  <a:txBody>
                    <a:bodyPr/>
                    <a:lstStyle/>
                    <a:p>
                      <a:pPr indent="0" lvl="0" marL="0" rtl="0" algn="ctr">
                        <a:spcBef>
                          <a:spcPts val="0"/>
                        </a:spcBef>
                        <a:spcAft>
                          <a:spcPts val="0"/>
                        </a:spcAft>
                        <a:buNone/>
                      </a:pPr>
                      <a:r>
                        <a:rPr b="1" lang="en"/>
                        <a:t>Metric</a:t>
                      </a:r>
                      <a:endParaRPr b="1"/>
                    </a:p>
                  </a:txBody>
                  <a:tcPr marT="91425" marB="91425" marR="91425" marL="91425"/>
                </a:tc>
                <a:tc>
                  <a:txBody>
                    <a:bodyPr/>
                    <a:lstStyle/>
                    <a:p>
                      <a:pPr indent="0" lvl="0" marL="0" rtl="0" algn="ctr">
                        <a:spcBef>
                          <a:spcPts val="0"/>
                        </a:spcBef>
                        <a:spcAft>
                          <a:spcPts val="0"/>
                        </a:spcAft>
                        <a:buNone/>
                      </a:pPr>
                      <a:r>
                        <a:rPr b="1" lang="en"/>
                        <a:t>Directional</a:t>
                      </a:r>
                      <a:endParaRPr b="1"/>
                    </a:p>
                  </a:txBody>
                  <a:tcPr marT="91425" marB="91425" marR="91425" marL="91425"/>
                </a:tc>
                <a:tc>
                  <a:txBody>
                    <a:bodyPr/>
                    <a:lstStyle/>
                    <a:p>
                      <a:pPr indent="0" lvl="0" marL="0" rtl="0" algn="ctr">
                        <a:spcBef>
                          <a:spcPts val="0"/>
                        </a:spcBef>
                        <a:spcAft>
                          <a:spcPts val="0"/>
                        </a:spcAft>
                        <a:buNone/>
                      </a:pPr>
                      <a:r>
                        <a:rPr b="1" lang="en"/>
                        <a:t>Topological</a:t>
                      </a:r>
                      <a:endParaRPr b="1"/>
                    </a:p>
                  </a:txBody>
                  <a:tcPr marT="91425" marB="91425" marR="91425" marL="91425"/>
                </a:tc>
              </a:tr>
              <a:tr h="381000">
                <a:tc>
                  <a:txBody>
                    <a:bodyPr/>
                    <a:lstStyle/>
                    <a:p>
                      <a:pPr indent="0" lvl="0" marL="0" rtl="0" algn="l">
                        <a:spcBef>
                          <a:spcPts val="0"/>
                        </a:spcBef>
                        <a:spcAft>
                          <a:spcPts val="0"/>
                        </a:spcAft>
                        <a:buNone/>
                      </a:pPr>
                      <a:r>
                        <a:rPr lang="en"/>
                        <a:t>closerThan</a:t>
                      </a:r>
                      <a:endParaRPr/>
                    </a:p>
                  </a:txBody>
                  <a:tcPr marT="91425" marB="91425" marR="91425" marL="91425"/>
                </a:tc>
                <a:tc>
                  <a:txBody>
                    <a:bodyPr/>
                    <a:lstStyle/>
                    <a:p>
                      <a:pPr indent="0" lvl="0" marL="0" rtl="0" algn="l">
                        <a:spcBef>
                          <a:spcPts val="0"/>
                        </a:spcBef>
                        <a:spcAft>
                          <a:spcPts val="0"/>
                        </a:spcAft>
                        <a:buNone/>
                      </a:pPr>
                      <a:r>
                        <a:rPr lang="en"/>
                        <a:t>Above</a:t>
                      </a:r>
                      <a:endParaRPr/>
                    </a:p>
                  </a:txBody>
                  <a:tcPr marT="91425" marB="91425" marR="91425" marL="91425"/>
                </a:tc>
                <a:tc>
                  <a:txBody>
                    <a:bodyPr/>
                    <a:lstStyle/>
                    <a:p>
                      <a:pPr indent="0" lvl="0" marL="0" rtl="0" algn="l">
                        <a:spcBef>
                          <a:spcPts val="0"/>
                        </a:spcBef>
                        <a:spcAft>
                          <a:spcPts val="0"/>
                        </a:spcAft>
                        <a:buNone/>
                      </a:pPr>
                      <a:r>
                        <a:rPr lang="en"/>
                        <a:t>Touch</a:t>
                      </a:r>
                      <a:endParaRPr/>
                    </a:p>
                  </a:txBody>
                  <a:tcPr marT="91425" marB="91425" marR="91425" marL="91425"/>
                </a:tc>
              </a:tr>
              <a:tr h="381000">
                <a:tc>
                  <a:txBody>
                    <a:bodyPr/>
                    <a:lstStyle/>
                    <a:p>
                      <a:pPr indent="0" lvl="0" marL="0" rtl="0" algn="l">
                        <a:spcBef>
                          <a:spcPts val="0"/>
                        </a:spcBef>
                        <a:spcAft>
                          <a:spcPts val="0"/>
                        </a:spcAft>
                        <a:buNone/>
                      </a:pPr>
                      <a:r>
                        <a:rPr lang="en"/>
                        <a:t>fartherThan</a:t>
                      </a:r>
                      <a:endParaRPr/>
                    </a:p>
                  </a:txBody>
                  <a:tcPr marT="91425" marB="91425" marR="91425" marL="91425"/>
                </a:tc>
                <a:tc>
                  <a:txBody>
                    <a:bodyPr/>
                    <a:lstStyle/>
                    <a:p>
                      <a:pPr indent="0" lvl="0" marL="0" rtl="0" algn="l">
                        <a:spcBef>
                          <a:spcPts val="0"/>
                        </a:spcBef>
                        <a:spcAft>
                          <a:spcPts val="0"/>
                        </a:spcAft>
                        <a:buNone/>
                      </a:pPr>
                      <a:r>
                        <a:rPr lang="en"/>
                        <a:t>Below</a:t>
                      </a:r>
                      <a:endParaRPr/>
                    </a:p>
                  </a:txBody>
                  <a:tcPr marT="91425" marB="91425" marR="91425" marL="91425"/>
                </a:tc>
                <a:tc>
                  <a:txBody>
                    <a:bodyPr/>
                    <a:lstStyle/>
                    <a:p>
                      <a:pPr indent="0" lvl="0" marL="0" rtl="0" algn="l">
                        <a:spcBef>
                          <a:spcPts val="0"/>
                        </a:spcBef>
                        <a:spcAft>
                          <a:spcPts val="0"/>
                        </a:spcAft>
                        <a:buNone/>
                      </a:pPr>
                      <a:r>
                        <a:rPr lang="en"/>
                        <a:t>Within</a:t>
                      </a:r>
                      <a:endParaRPr/>
                    </a:p>
                  </a:txBody>
                  <a:tcPr marT="91425" marB="91425" marR="91425" marL="91425"/>
                </a:tc>
              </a:tr>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NorthOf</a:t>
                      </a:r>
                      <a:endParaRPr/>
                    </a:p>
                  </a:txBody>
                  <a:tcPr marT="91425" marB="91425" marR="91425" marL="91425"/>
                </a:tc>
                <a:tc>
                  <a:txBody>
                    <a:bodyPr/>
                    <a:lstStyle/>
                    <a:p>
                      <a:pPr indent="0" lvl="0" marL="0" rtl="0" algn="l">
                        <a:spcBef>
                          <a:spcPts val="0"/>
                        </a:spcBef>
                        <a:spcAft>
                          <a:spcPts val="0"/>
                        </a:spcAft>
                        <a:buNone/>
                      </a:pPr>
                      <a:r>
                        <a:rPr lang="en"/>
                        <a:t>Contain</a:t>
                      </a:r>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Possible queries</a:t>
            </a:r>
            <a:endParaRPr/>
          </a:p>
        </p:txBody>
      </p:sp>
      <p:sp>
        <p:nvSpPr>
          <p:cNvPr id="129" name="Google Shape;129;p1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Get all walls within the first story</a:t>
            </a:r>
            <a:endParaRPr/>
          </a:p>
          <a:p>
            <a:pPr indent="-342900" lvl="0" marL="457200" rtl="0" algn="l">
              <a:spcBef>
                <a:spcPts val="0"/>
              </a:spcBef>
              <a:spcAft>
                <a:spcPts val="0"/>
              </a:spcAft>
              <a:buSzPts val="1800"/>
              <a:buChar char="-"/>
            </a:pPr>
            <a:r>
              <a:rPr lang="en"/>
              <a:t> Does room 107 contain any heating equipment? </a:t>
            </a:r>
            <a:endParaRPr/>
          </a:p>
          <a:p>
            <a:pPr indent="-342900" lvl="0" marL="457200" rtl="0" algn="l">
              <a:spcBef>
                <a:spcPts val="0"/>
              </a:spcBef>
              <a:spcAft>
                <a:spcPts val="0"/>
              </a:spcAft>
              <a:buSzPts val="1800"/>
              <a:buChar char="-"/>
            </a:pPr>
            <a:r>
              <a:rPr lang="en"/>
              <a:t>Get all fire extinguishers within the distance of 40m from a certain door.</a:t>
            </a:r>
            <a:endParaRPr/>
          </a:p>
          <a:p>
            <a:pPr indent="-342900" lvl="0" marL="457200" rtl="0" algn="l">
              <a:spcBef>
                <a:spcPts val="0"/>
              </a:spcBef>
              <a:spcAft>
                <a:spcPts val="0"/>
              </a:spcAft>
              <a:buSzPts val="1800"/>
              <a:buChar char="-"/>
            </a:pPr>
            <a:r>
              <a:rPr lang="en"/>
              <a:t>Which columns touch Slab No. 13? </a:t>
            </a:r>
            <a:endParaRPr/>
          </a:p>
          <a:p>
            <a:pPr indent="-342900" lvl="0" marL="457200" rtl="0" algn="l">
              <a:spcBef>
                <a:spcPts val="0"/>
              </a:spcBef>
              <a:spcAft>
                <a:spcPts val="0"/>
              </a:spcAft>
              <a:buSzPts val="1800"/>
              <a:buChar char="-"/>
            </a:pPr>
            <a:r>
              <a:rPr lang="en"/>
              <a:t>Are there any gas lines below the footing?</a:t>
            </a:r>
            <a:endParaRPr/>
          </a:p>
          <a:p>
            <a:pPr indent="-342900" lvl="0" marL="457200" rtl="0" algn="l">
              <a:spcBef>
                <a:spcPts val="0"/>
              </a:spcBef>
              <a:spcAft>
                <a:spcPts val="0"/>
              </a:spcAft>
              <a:buClr>
                <a:srgbClr val="FF9900"/>
              </a:buClr>
              <a:buSzPts val="1800"/>
              <a:buChar char="-"/>
            </a:pPr>
            <a:r>
              <a:rPr b="1" lang="en">
                <a:solidFill>
                  <a:srgbClr val="FF9900"/>
                </a:solidFill>
              </a:rPr>
              <a:t>Rephrase this to explain why these queries are important in the first place</a:t>
            </a:r>
            <a:endParaRPr b="1">
              <a:solidFill>
                <a:srgbClr val="FF99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Prior Work</a:t>
            </a:r>
            <a:endParaRPr/>
          </a:p>
        </p:txBody>
      </p:sp>
      <p:sp>
        <p:nvSpPr>
          <p:cNvPr id="135" name="Google Shape;135;p1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b="1">
              <a:solidFill>
                <a:srgbClr val="FF9900"/>
              </a:solidFill>
            </a:endParaRPr>
          </a:p>
        </p:txBody>
      </p:sp>
      <p:graphicFrame>
        <p:nvGraphicFramePr>
          <p:cNvPr id="136" name="Google Shape;136;p19"/>
          <p:cNvGraphicFramePr/>
          <p:nvPr/>
        </p:nvGraphicFramePr>
        <p:xfrm>
          <a:off x="911675" y="925300"/>
          <a:ext cx="3000000" cy="3000000"/>
        </p:xfrm>
        <a:graphic>
          <a:graphicData uri="http://schemas.openxmlformats.org/drawingml/2006/table">
            <a:tbl>
              <a:tblPr>
                <a:noFill/>
                <a:tableStyleId>{FC300887-2EA0-4160-9B89-89997CD48BC9}</a:tableStyleId>
              </a:tblPr>
              <a:tblGrid>
                <a:gridCol w="3619500"/>
                <a:gridCol w="3619500"/>
              </a:tblGrid>
              <a:tr h="381000">
                <a:tc>
                  <a:txBody>
                    <a:bodyPr/>
                    <a:lstStyle/>
                    <a:p>
                      <a:pPr indent="0" lvl="0" marL="0" rtl="0" algn="ctr">
                        <a:spcBef>
                          <a:spcPts val="0"/>
                        </a:spcBef>
                        <a:spcAft>
                          <a:spcPts val="0"/>
                        </a:spcAft>
                        <a:buNone/>
                      </a:pPr>
                      <a:r>
                        <a:rPr b="1" lang="en"/>
                        <a:t>Author</a:t>
                      </a:r>
                      <a:endParaRPr b="1"/>
                    </a:p>
                  </a:txBody>
                  <a:tcPr marT="91425" marB="91425" marR="91425" marL="91425"/>
                </a:tc>
                <a:tc>
                  <a:txBody>
                    <a:bodyPr/>
                    <a:lstStyle/>
                    <a:p>
                      <a:pPr indent="0" lvl="0" marL="0" rtl="0" algn="ctr">
                        <a:spcBef>
                          <a:spcPts val="0"/>
                        </a:spcBef>
                        <a:spcAft>
                          <a:spcPts val="0"/>
                        </a:spcAft>
                        <a:buNone/>
                      </a:pPr>
                      <a:r>
                        <a:rPr b="1" lang="en"/>
                        <a:t>Contribution</a:t>
                      </a:r>
                      <a:endParaRPr b="1"/>
                    </a:p>
                  </a:txBody>
                  <a:tcPr marT="91425" marB="91425" marR="91425" marL="91425"/>
                </a:tc>
              </a:tr>
              <a:tr h="381000">
                <a:tc>
                  <a:txBody>
                    <a:bodyPr/>
                    <a:lstStyle/>
                    <a:p>
                      <a:pPr indent="0" lvl="0" marL="0" rtl="0" algn="l">
                        <a:spcBef>
                          <a:spcPts val="0"/>
                        </a:spcBef>
                        <a:spcAft>
                          <a:spcPts val="0"/>
                        </a:spcAft>
                        <a:buNone/>
                      </a:pPr>
                      <a:r>
                        <a:rPr b="1" lang="en" sz="1100"/>
                        <a:t>Ozel et al. (2000)</a:t>
                      </a:r>
                      <a:endParaRPr b="1" sz="1100"/>
                    </a:p>
                  </a:txBody>
                  <a:tcPr marT="91425" marB="91425" marR="91425" marL="91425"/>
                </a:tc>
                <a:tc>
                  <a:txBody>
                    <a:bodyPr/>
                    <a:lstStyle/>
                    <a:p>
                      <a:pPr indent="0" lvl="0" marL="0" rtl="0" algn="l">
                        <a:spcBef>
                          <a:spcPts val="0"/>
                        </a:spcBef>
                        <a:spcAft>
                          <a:spcPts val="0"/>
                        </a:spcAft>
                        <a:buNone/>
                      </a:pPr>
                      <a:r>
                        <a:rPr lang="en" sz="1100"/>
                        <a:t>CAD systems provide sophisticated functionality for geometric modelling but they lack comprehensive spatial analysis capabilities</a:t>
                      </a:r>
                      <a:endParaRPr sz="1100"/>
                    </a:p>
                  </a:txBody>
                  <a:tcPr marT="91425" marB="91425" marR="91425" marL="91425"/>
                </a:tc>
              </a:tr>
              <a:tr h="381000">
                <a:tc>
                  <a:txBody>
                    <a:bodyPr/>
                    <a:lstStyle/>
                    <a:p>
                      <a:pPr indent="0" lvl="0" marL="0" rtl="0" algn="l">
                        <a:spcBef>
                          <a:spcPts val="0"/>
                        </a:spcBef>
                        <a:spcAft>
                          <a:spcPts val="0"/>
                        </a:spcAft>
                        <a:buNone/>
                      </a:pPr>
                      <a:r>
                        <a:rPr b="1" lang="en" sz="1100"/>
                        <a:t>Groger et. al (2004)</a:t>
                      </a:r>
                      <a:endParaRPr b="1" sz="1100"/>
                    </a:p>
                  </a:txBody>
                  <a:tcPr marT="91425" marB="91425" marR="91425" marL="91425"/>
                </a:tc>
                <a:tc>
                  <a:txBody>
                    <a:bodyPr/>
                    <a:lstStyle/>
                    <a:p>
                      <a:pPr indent="0" lvl="0" marL="0" rtl="0" algn="l">
                        <a:spcBef>
                          <a:spcPts val="0"/>
                        </a:spcBef>
                        <a:spcAft>
                          <a:spcPts val="0"/>
                        </a:spcAft>
                        <a:buNone/>
                      </a:pPr>
                      <a:r>
                        <a:rPr lang="en" sz="1100"/>
                        <a:t>Oracle Spatial, a commercial db system is limited to 2D even though it is possible to store simple 3D geometry</a:t>
                      </a:r>
                      <a:endParaRPr sz="1100"/>
                    </a:p>
                  </a:txBody>
                  <a:tcPr marT="91425" marB="91425" marR="91425" marL="91425"/>
                </a:tc>
              </a:tr>
              <a:tr h="381000">
                <a:tc>
                  <a:txBody>
                    <a:bodyPr/>
                    <a:lstStyle/>
                    <a:p>
                      <a:pPr indent="0" lvl="0" marL="0" rtl="0" algn="l">
                        <a:spcBef>
                          <a:spcPts val="0"/>
                        </a:spcBef>
                        <a:spcAft>
                          <a:spcPts val="0"/>
                        </a:spcAft>
                        <a:buNone/>
                      </a:pPr>
                      <a:r>
                        <a:rPr b="1" lang="en" sz="1100"/>
                        <a:t>Beunig et. al (1994 &amp; 2001)</a:t>
                      </a:r>
                      <a:endParaRPr b="1" sz="1100"/>
                    </a:p>
                  </a:txBody>
                  <a:tcPr marT="91425" marB="91425" marR="91425" marL="91425"/>
                </a:tc>
                <a:tc>
                  <a:txBody>
                    <a:bodyPr/>
                    <a:lstStyle/>
                    <a:p>
                      <a:pPr indent="-279400" lvl="0" marL="457200" rtl="0" algn="l">
                        <a:lnSpc>
                          <a:spcPct val="115000"/>
                        </a:lnSpc>
                        <a:spcBef>
                          <a:spcPts val="1200"/>
                        </a:spcBef>
                        <a:spcAft>
                          <a:spcPts val="0"/>
                        </a:spcAft>
                        <a:buSzPts val="800"/>
                        <a:buChar char="●"/>
                      </a:pPr>
                      <a:r>
                        <a:rPr lang="en" sz="1100"/>
                        <a:t>GeoToolkit, object oriented framework for storing and accessing 3D geographic and geologic data.</a:t>
                      </a:r>
                      <a:endParaRPr sz="1100"/>
                    </a:p>
                    <a:p>
                      <a:pPr indent="-279400" lvl="1" marL="914400" rtl="0" algn="l">
                        <a:lnSpc>
                          <a:spcPct val="115000"/>
                        </a:lnSpc>
                        <a:spcBef>
                          <a:spcPts val="0"/>
                        </a:spcBef>
                        <a:spcAft>
                          <a:spcPts val="0"/>
                        </a:spcAft>
                        <a:buSzPts val="800"/>
                        <a:buChar char="○"/>
                      </a:pPr>
                      <a:r>
                        <a:rPr lang="en" sz="1100"/>
                        <a:t>Main disadvantage - everything needs to be modelled according to mathematical concept of simplical complexes.</a:t>
                      </a:r>
                      <a:endParaRPr sz="1100"/>
                    </a:p>
                    <a:p>
                      <a:pPr indent="-279400" lvl="1" marL="914400" rtl="0" algn="l">
                        <a:lnSpc>
                          <a:spcPct val="115000"/>
                        </a:lnSpc>
                        <a:spcBef>
                          <a:spcPts val="0"/>
                        </a:spcBef>
                        <a:spcAft>
                          <a:spcPts val="0"/>
                        </a:spcAft>
                        <a:buSzPts val="800"/>
                        <a:buChar char="○"/>
                      </a:pPr>
                      <a:r>
                        <a:rPr lang="en" sz="1100"/>
                        <a:t>Converting boundary representations like the ones in CAD to simplical complex representations is just too expensive.</a:t>
                      </a:r>
                      <a:endParaRPr sz="1100"/>
                    </a:p>
                    <a:p>
                      <a:pPr indent="0" lvl="0" marL="0" rtl="0" algn="l">
                        <a:spcBef>
                          <a:spcPts val="1200"/>
                        </a:spcBef>
                        <a:spcAft>
                          <a:spcPts val="0"/>
                        </a:spcAft>
                        <a:buNone/>
                      </a:pPr>
                      <a:r>
                        <a:t/>
                      </a:r>
                      <a:endParaRPr sz="1100"/>
                    </a:p>
                  </a:txBody>
                  <a:tcPr marT="91425" marB="91425" marR="91425" marL="91425"/>
                </a:tc>
              </a:tr>
            </a:tbl>
          </a:graphicData>
        </a:graphic>
      </p:graphicFrame>
      <p:sp>
        <p:nvSpPr>
          <p:cNvPr id="137" name="Google Shape;137;p19"/>
          <p:cNvSpPr txBox="1"/>
          <p:nvPr/>
        </p:nvSpPr>
        <p:spPr>
          <a:xfrm rot="-1213398">
            <a:off x="1009269" y="3203501"/>
            <a:ext cx="2714651" cy="400253"/>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a:solidFill>
                <a:srgbClr val="FF9900"/>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Spatial Types and Operators</a:t>
            </a:r>
            <a:endParaRPr/>
          </a:p>
        </p:txBody>
      </p:sp>
      <p:sp>
        <p:nvSpPr>
          <p:cNvPr id="143" name="Google Shape;143;p2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4" name="Google Shape;144;p20"/>
          <p:cNvPicPr preferRelativeResize="0"/>
          <p:nvPr/>
        </p:nvPicPr>
        <p:blipFill>
          <a:blip r:embed="rId3">
            <a:alphaModFix/>
          </a:blip>
          <a:stretch>
            <a:fillRect/>
          </a:stretch>
        </p:blipFill>
        <p:spPr>
          <a:xfrm>
            <a:off x="423875" y="1315650"/>
            <a:ext cx="4020650" cy="2719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1"/>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Projection based model</a:t>
            </a:r>
            <a:endParaRPr/>
          </a:p>
        </p:txBody>
      </p:sp>
      <p:sp>
        <p:nvSpPr>
          <p:cNvPr id="150" name="Google Shape;150;p21"/>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1" name="Google Shape;151;p21"/>
          <p:cNvPicPr preferRelativeResize="0"/>
          <p:nvPr/>
        </p:nvPicPr>
        <p:blipFill>
          <a:blip r:embed="rId3">
            <a:alphaModFix/>
          </a:blip>
          <a:stretch>
            <a:fillRect/>
          </a:stretch>
        </p:blipFill>
        <p:spPr>
          <a:xfrm>
            <a:off x="1520625" y="926875"/>
            <a:ext cx="4931226" cy="3945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